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9144000" cy="51435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4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3" roundtripDataSignature="AMtx7miRyf3SlOxQ5AKnChr/Z4t7OKLaE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man kumar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4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3-27T06:09:44.131">
    <p:pos x="6000" y="0"/>
    <p:text>aesthetically good work !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tiNX8aQ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0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0f1ac3b6dc_0_0:notes"/>
          <p:cNvSpPr/>
          <p:nvPr>
            <p:ph idx="2" type="sldImg"/>
          </p:nvPr>
        </p:nvSpPr>
        <p:spPr>
          <a:xfrm>
            <a:off x="1524300" y="385750"/>
            <a:ext cx="60963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0f1ac3b6dc_0_0:notes"/>
          <p:cNvSpPr txBox="1"/>
          <p:nvPr>
            <p:ph idx="1" type="body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/>
          <p:nvPr/>
        </p:nvSpPr>
        <p:spPr>
          <a:xfrm>
            <a:off x="0" y="4387175"/>
            <a:ext cx="4141470" cy="131445"/>
          </a:xfrm>
          <a:custGeom>
            <a:rect b="b" l="l" r="r" t="t"/>
            <a:pathLst>
              <a:path extrusionOk="0" h="131445" w="4141470">
                <a:moveTo>
                  <a:pt x="0" y="131400"/>
                </a:moveTo>
                <a:lnTo>
                  <a:pt x="4140899" y="131400"/>
                </a:lnTo>
                <a:lnTo>
                  <a:pt x="4140899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7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 txBox="1"/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8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8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9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410224" y="1208866"/>
            <a:ext cx="8323550" cy="3227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9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9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9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0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0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0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0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200" u="none" cap="none" strike="noStrike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410224" y="1208866"/>
            <a:ext cx="8323550" cy="32277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"/>
          <p:cNvSpPr txBox="1"/>
          <p:nvPr>
            <p:ph type="title"/>
          </p:nvPr>
        </p:nvSpPr>
        <p:spPr>
          <a:xfrm>
            <a:off x="762000" y="819025"/>
            <a:ext cx="3885900" cy="3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8250">
            <a:spAutoFit/>
          </a:bodyPr>
          <a:lstStyle/>
          <a:p>
            <a:pPr indent="0" lvl="0" marL="12700" marR="5080" rtl="0" algn="l">
              <a:lnSpc>
                <a:spcPct val="11953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/>
              <a:t>Hyundai Car Price  </a:t>
            </a:r>
            <a:r>
              <a:rPr lang="en-US" sz="6400" u="sng"/>
              <a:t>Prediction</a:t>
            </a:r>
            <a:endParaRPr sz="6400"/>
          </a:p>
        </p:txBody>
      </p:sp>
      <p:sp>
        <p:nvSpPr>
          <p:cNvPr id="45" name="Google Shape;45;p1"/>
          <p:cNvSpPr/>
          <p:nvPr/>
        </p:nvSpPr>
        <p:spPr>
          <a:xfrm>
            <a:off x="0" y="0"/>
            <a:ext cx="419100" cy="2690495"/>
          </a:xfrm>
          <a:custGeom>
            <a:rect b="b" l="l" r="r" t="t"/>
            <a:pathLst>
              <a:path extrusionOk="0" h="2690495" w="419100">
                <a:moveTo>
                  <a:pt x="0" y="2690100"/>
                </a:moveTo>
                <a:lnTo>
                  <a:pt x="418500" y="2690100"/>
                </a:lnTo>
                <a:lnTo>
                  <a:pt x="418500" y="0"/>
                </a:lnTo>
                <a:lnTo>
                  <a:pt x="0" y="0"/>
                </a:lnTo>
                <a:lnTo>
                  <a:pt x="0" y="26901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4647913" y="743210"/>
            <a:ext cx="3986180" cy="3630172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1"/>
          <p:cNvSpPr/>
          <p:nvPr/>
        </p:nvSpPr>
        <p:spPr>
          <a:xfrm>
            <a:off x="8829375" y="4075800"/>
            <a:ext cx="314960" cy="1068070"/>
          </a:xfrm>
          <a:custGeom>
            <a:rect b="b" l="l" r="r" t="t"/>
            <a:pathLst>
              <a:path extrusionOk="0" h="1068070" w="314959">
                <a:moveTo>
                  <a:pt x="0" y="1067700"/>
                </a:moveTo>
                <a:lnTo>
                  <a:pt x="314700" y="1067700"/>
                </a:lnTo>
                <a:lnTo>
                  <a:pt x="314700" y="0"/>
                </a:lnTo>
                <a:lnTo>
                  <a:pt x="0" y="0"/>
                </a:lnTo>
                <a:lnTo>
                  <a:pt x="0" y="10677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8058774" y="92399"/>
            <a:ext cx="1085850" cy="131445"/>
          </a:xfrm>
          <a:custGeom>
            <a:rect b="b" l="l" r="r" t="t"/>
            <a:pathLst>
              <a:path extrusionOk="0" h="131445" w="1085850">
                <a:moveTo>
                  <a:pt x="0" y="131400"/>
                </a:moveTo>
                <a:lnTo>
                  <a:pt x="1085400" y="131400"/>
                </a:lnTo>
                <a:lnTo>
                  <a:pt x="1085400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0"/>
          <p:cNvSpPr txBox="1"/>
          <p:nvPr>
            <p:ph type="title"/>
          </p:nvPr>
        </p:nvSpPr>
        <p:spPr>
          <a:xfrm>
            <a:off x="1896110" y="359410"/>
            <a:ext cx="635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PEARSON CORRELATION COEFFICIENT</a:t>
            </a:r>
            <a:endParaRPr/>
          </a:p>
        </p:txBody>
      </p:sp>
      <p:sp>
        <p:nvSpPr>
          <p:cNvPr id="124" name="Google Shape;124;p10"/>
          <p:cNvSpPr txBox="1"/>
          <p:nvPr/>
        </p:nvSpPr>
        <p:spPr>
          <a:xfrm>
            <a:off x="4773930" y="1214755"/>
            <a:ext cx="3608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Found out the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between various variables by using Pearson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Correlation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coefficient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and also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plotted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heatmap of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Ex: PCC of Year and Price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Pearson Correlation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coefficient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:  0.58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5" name="Google Shape;12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275" y="1337923"/>
            <a:ext cx="3758000" cy="298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1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952750"/>
            <a:ext cx="8725535" cy="1896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1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365760"/>
            <a:ext cx="3030220" cy="258699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132" name="Google Shape;132;p11"/>
          <p:cNvSpPr txBox="1"/>
          <p:nvPr>
            <p:ph type="title"/>
          </p:nvPr>
        </p:nvSpPr>
        <p:spPr>
          <a:xfrm>
            <a:off x="1895806" y="359219"/>
            <a:ext cx="5352387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MANIPULATION</a:t>
            </a:r>
            <a:endParaRPr/>
          </a:p>
        </p:txBody>
      </p:sp>
      <p:sp>
        <p:nvSpPr>
          <p:cNvPr id="133" name="Google Shape;133;p11"/>
          <p:cNvSpPr txBox="1"/>
          <p:nvPr/>
        </p:nvSpPr>
        <p:spPr>
          <a:xfrm>
            <a:off x="3747770" y="1110615"/>
            <a:ext cx="46341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Dataset has numerical and categorical values we encoded categorical  into binary values by using one hot encoding method.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Ex: Transmission column separated into Transmission_automatic,Transmission_manual etc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1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7400" y="1200150"/>
            <a:ext cx="2813050" cy="281178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2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BUILDING</a:t>
            </a:r>
            <a:endParaRPr/>
          </a:p>
        </p:txBody>
      </p:sp>
      <p:sp>
        <p:nvSpPr>
          <p:cNvPr id="141" name="Google Shape;141;p12"/>
          <p:cNvSpPr txBox="1"/>
          <p:nvPr/>
        </p:nvSpPr>
        <p:spPr>
          <a:xfrm>
            <a:off x="457200" y="895350"/>
            <a:ext cx="69507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trained various model for price prediction - 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Linear Regression model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Decision Tree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Random Forest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Support Vector Regression ( SVR)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applying performance measures like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Accuracy, Root mean 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square</a:t>
            </a: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error, R2 Score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found out best model for given dataset  -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 Model with highest accuracy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Accuracy Score - 92.3 %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R2 Score - 93.04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2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72200" y="1123950"/>
            <a:ext cx="1753870" cy="339471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3"/>
          <p:cNvSpPr txBox="1"/>
          <p:nvPr>
            <p:ph type="title"/>
          </p:nvPr>
        </p:nvSpPr>
        <p:spPr>
          <a:xfrm>
            <a:off x="1895806" y="359219"/>
            <a:ext cx="5352387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RESULTS</a:t>
            </a:r>
            <a:endParaRPr/>
          </a:p>
        </p:txBody>
      </p:sp>
      <p:sp>
        <p:nvSpPr>
          <p:cNvPr id="149" name="Google Shape;149;p13"/>
          <p:cNvSpPr txBox="1"/>
          <p:nvPr/>
        </p:nvSpPr>
        <p:spPr>
          <a:xfrm>
            <a:off x="480060" y="953770"/>
            <a:ext cx="49302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Results we can see as follow. The Features are entered and Price is calculated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Features </a:t>
            </a: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                   : I20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Year                        : 2017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Transmission        : Manual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Mileage                 : 17307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Fuel Type</a:t>
            </a: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: Petrol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tax                          : 145 euro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mpg                       : 58.9</a:t>
            </a:r>
            <a:endParaRPr b="1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 Size           :   1.2</a:t>
            </a:r>
            <a:endParaRPr b="1" sz="14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sz="16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3"/>
          <p:cNvSpPr txBox="1"/>
          <p:nvPr/>
        </p:nvSpPr>
        <p:spPr>
          <a:xfrm>
            <a:off x="480060" y="4095750"/>
            <a:ext cx="5589905" cy="645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 u="sng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Predicted Price</a:t>
            </a:r>
            <a:r>
              <a:rPr b="1"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Car</a:t>
            </a: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b="1" lang="en-US" sz="18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7999 Euro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3"/>
          <p:cNvSpPr/>
          <p:nvPr/>
        </p:nvSpPr>
        <p:spPr>
          <a:xfrm>
            <a:off x="6529200" y="20970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3"/>
          <p:cNvSpPr txBox="1"/>
          <p:nvPr/>
        </p:nvSpPr>
        <p:spPr>
          <a:xfrm>
            <a:off x="5673500" y="2526775"/>
            <a:ext cx="348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"/>
          <p:cNvSpPr/>
          <p:nvPr/>
        </p:nvSpPr>
        <p:spPr>
          <a:xfrm>
            <a:off x="6529200" y="20970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4"/>
          <p:cNvSpPr/>
          <p:nvPr/>
        </p:nvSpPr>
        <p:spPr>
          <a:xfrm>
            <a:off x="5403550" y="727200"/>
            <a:ext cx="3689099" cy="368909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4"/>
          <p:cNvSpPr txBox="1"/>
          <p:nvPr>
            <p:ph type="ctrTitle"/>
          </p:nvPr>
        </p:nvSpPr>
        <p:spPr>
          <a:xfrm>
            <a:off x="609600" y="2857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CHALLENGES &amp; LEARNING</a:t>
            </a:r>
            <a:endParaRPr/>
          </a:p>
        </p:txBody>
      </p:sp>
      <p:sp>
        <p:nvSpPr>
          <p:cNvPr id="160" name="Google Shape;160;p14"/>
          <p:cNvSpPr txBox="1"/>
          <p:nvPr/>
        </p:nvSpPr>
        <p:spPr>
          <a:xfrm>
            <a:off x="533400" y="1047750"/>
            <a:ext cx="5239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Finding Best regression model among Linear Regression , Decision Tree , Random Forest and Support Vector Regression(SVR).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have to learn SVR ( SVR) model since we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aren't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familiar with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Reconstructing given dataset . changing categorical values into numerical form by using one hot encoding.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learn Team Management and Cohesive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teamwork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throughout this project.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0f1ac3b6dc_0_0"/>
          <p:cNvSpPr/>
          <p:nvPr/>
        </p:nvSpPr>
        <p:spPr>
          <a:xfrm>
            <a:off x="5810400" y="954350"/>
            <a:ext cx="2874900" cy="29415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0f1ac3b6dc_0_0"/>
          <p:cNvSpPr txBox="1"/>
          <p:nvPr>
            <p:ph type="ctrTitle"/>
          </p:nvPr>
        </p:nvSpPr>
        <p:spPr>
          <a:xfrm>
            <a:off x="842250" y="293960"/>
            <a:ext cx="7772400" cy="4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SCOPE</a:t>
            </a:r>
            <a:endParaRPr/>
          </a:p>
        </p:txBody>
      </p:sp>
      <p:sp>
        <p:nvSpPr>
          <p:cNvPr id="167" name="Google Shape;167;g20f1ac3b6dc_0_0"/>
          <p:cNvSpPr txBox="1"/>
          <p:nvPr/>
        </p:nvSpPr>
        <p:spPr>
          <a:xfrm>
            <a:off x="539750" y="1001300"/>
            <a:ext cx="5632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Online Car Marketplaces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With the rise of online car sales platforms accurate and automated price prediction can help buyers and sellers.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Car Rental Companies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optimise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their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 pricing strategies and maximize profits.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Insurance Companies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better assess the value of a car and provide more accurate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insurance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rates.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❏"/>
            </a:pPr>
            <a:r>
              <a:rPr b="1" lang="en-US" sz="1800">
                <a:latin typeface="Calibri"/>
                <a:ea typeface="Calibri"/>
                <a:cs typeface="Calibri"/>
                <a:sym typeface="Calibri"/>
              </a:rPr>
              <a:t>Car Manufacturers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 - can use this model to better understand market demand for their vehicles and adjust production accordingly.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20f1ac3b6dc_0_0"/>
          <p:cNvSpPr/>
          <p:nvPr/>
        </p:nvSpPr>
        <p:spPr>
          <a:xfrm>
            <a:off x="6529200" y="209704"/>
            <a:ext cx="2614929" cy="346709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000" y="1276350"/>
            <a:ext cx="2964180" cy="303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5"/>
          <p:cNvSpPr txBox="1"/>
          <p:nvPr>
            <p:ph type="ctrTitle"/>
          </p:nvPr>
        </p:nvSpPr>
        <p:spPr>
          <a:xfrm>
            <a:off x="3657600" y="1885950"/>
            <a:ext cx="3580765" cy="6153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/>
              <a:t>THANK YOU !</a:t>
            </a:r>
            <a:endParaRPr sz="4000" u="sng"/>
          </a:p>
        </p:txBody>
      </p:sp>
      <p:sp>
        <p:nvSpPr>
          <p:cNvPr id="175" name="Google Shape;175;p15"/>
          <p:cNvSpPr txBox="1"/>
          <p:nvPr>
            <p:ph idx="1" type="subTitle"/>
          </p:nvPr>
        </p:nvSpPr>
        <p:spPr>
          <a:xfrm>
            <a:off x="4343400" y="2876550"/>
            <a:ext cx="3726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“ Predicting the future </a:t>
            </a:r>
            <a:r>
              <a:rPr b="1" i="1" lang="en-US"/>
              <a:t>isn't</a:t>
            </a:r>
            <a:r>
              <a:rPr b="1" i="1" lang="en-US"/>
              <a:t> magic 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            It’s Artificial Intelligence.”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/>
              <a:t>                     - Dave Waters</a:t>
            </a:r>
            <a:endParaRPr b="1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00800" y="895350"/>
            <a:ext cx="2209800" cy="3225165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"/>
          <p:cNvSpPr/>
          <p:nvPr/>
        </p:nvSpPr>
        <p:spPr>
          <a:xfrm>
            <a:off x="546100" y="3257550"/>
            <a:ext cx="48082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539750" y="2724150"/>
            <a:ext cx="48082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534035" y="2163445"/>
            <a:ext cx="4820285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533400" y="1602740"/>
            <a:ext cx="482092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>
            <p:ph type="ctrTitle"/>
          </p:nvPr>
        </p:nvSpPr>
        <p:spPr>
          <a:xfrm>
            <a:off x="685800" y="5143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TEAM </a:t>
            </a:r>
            <a:endParaRPr/>
          </a:p>
        </p:txBody>
      </p:sp>
      <p:sp>
        <p:nvSpPr>
          <p:cNvPr id="59" name="Google Shape;59;p2"/>
          <p:cNvSpPr txBox="1"/>
          <p:nvPr>
            <p:ph idx="1" type="subTitle"/>
          </p:nvPr>
        </p:nvSpPr>
        <p:spPr>
          <a:xfrm>
            <a:off x="609600" y="1602740"/>
            <a:ext cx="64008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Aman Kumar   (pd16_050)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Arnold Sunny   (pd17_133)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Md Zeeshan     (pd17_009)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b="1"/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b="1" lang="en-US"/>
              <a:t> Prashant Murdare    (pd16_171)</a:t>
            </a:r>
            <a:endParaRPr b="1"/>
          </a:p>
        </p:txBody>
      </p:sp>
      <p:sp>
        <p:nvSpPr>
          <p:cNvPr id="60" name="Google Shape;60;p2"/>
          <p:cNvSpPr/>
          <p:nvPr/>
        </p:nvSpPr>
        <p:spPr>
          <a:xfrm>
            <a:off x="8829375" y="4075800"/>
            <a:ext cx="314960" cy="1068070"/>
          </a:xfrm>
          <a:custGeom>
            <a:rect b="b" l="l" r="r" t="t"/>
            <a:pathLst>
              <a:path extrusionOk="0" h="1068070" w="314959">
                <a:moveTo>
                  <a:pt x="0" y="1067700"/>
                </a:moveTo>
                <a:lnTo>
                  <a:pt x="314700" y="1067700"/>
                </a:lnTo>
                <a:lnTo>
                  <a:pt x="314700" y="0"/>
                </a:lnTo>
                <a:lnTo>
                  <a:pt x="0" y="0"/>
                </a:lnTo>
                <a:lnTo>
                  <a:pt x="0" y="10677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8058774" y="92399"/>
            <a:ext cx="1085850" cy="131445"/>
          </a:xfrm>
          <a:custGeom>
            <a:rect b="b" l="l" r="r" t="t"/>
            <a:pathLst>
              <a:path extrusionOk="0" h="131445" w="1085850">
                <a:moveTo>
                  <a:pt x="0" y="131400"/>
                </a:moveTo>
                <a:lnTo>
                  <a:pt x="1085400" y="131400"/>
                </a:lnTo>
                <a:lnTo>
                  <a:pt x="1085400" y="0"/>
                </a:lnTo>
                <a:lnTo>
                  <a:pt x="0" y="0"/>
                </a:lnTo>
                <a:lnTo>
                  <a:pt x="0" y="13140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"/>
          <p:cNvSpPr txBox="1"/>
          <p:nvPr>
            <p:ph type="ctrTitle"/>
          </p:nvPr>
        </p:nvSpPr>
        <p:spPr>
          <a:xfrm>
            <a:off x="685800" y="3619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67" name="Google Shape;67;p3"/>
          <p:cNvSpPr txBox="1"/>
          <p:nvPr/>
        </p:nvSpPr>
        <p:spPr>
          <a:xfrm>
            <a:off x="304800" y="1113155"/>
            <a:ext cx="5412000" cy="38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20675" lvl="0" marL="332740" marR="5715" rtl="0" algn="just">
              <a:lnSpc>
                <a:spcPct val="794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Predicting  the  price of a used cars has been studied extensively in various  researches.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Car price prediction is somehow an interesting and popular problem.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715" rtl="0" algn="just">
              <a:lnSpc>
                <a:spcPct val="79444"/>
              </a:lnSpc>
              <a:spcBef>
                <a:spcPts val="15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Accurate car price prediction involves expert knowledge, because price  usually depends on many  distinctive  features  and factors.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0675" lvl="0" marL="332740" marR="5080" rtl="0" algn="just">
              <a:lnSpc>
                <a:spcPct val="79444"/>
              </a:lnSpc>
              <a:spcBef>
                <a:spcPts val="10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Typically, the most signiﬁcant ones are present price , brand and model,  age, mileage etc. The fuel type used in the car as well as fuel consumption  per mile highly affect the price of a car due to a frequent changes in the  price of a fuel. Different features like  Transmission, tax, Mileage per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(mpg), engine size , etc. will also inﬂuence the car price.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5867590" y="1113240"/>
            <a:ext cx="3072574" cy="307257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4724515" y="419474"/>
            <a:ext cx="4304550" cy="430455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4"/>
          <p:cNvSpPr txBox="1"/>
          <p:nvPr>
            <p:ph type="ctrTitle"/>
          </p:nvPr>
        </p:nvSpPr>
        <p:spPr>
          <a:xfrm>
            <a:off x="914400" y="438150"/>
            <a:ext cx="7772400" cy="492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76" name="Google Shape;76;p4"/>
          <p:cNvSpPr txBox="1"/>
          <p:nvPr/>
        </p:nvSpPr>
        <p:spPr>
          <a:xfrm>
            <a:off x="457200" y="1276350"/>
            <a:ext cx="44247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model to predict the price of a used car should be  developed in order to assess its value based on a variety  of characteristics. Several factors affect the price of a  used car, such as model, year, transmission, Mileage , fuel type, tax, Mileage Per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gallon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 mpg) and engine size.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 a result, it is crucial to know the car's actual market  value before purchasing or selling it.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4"/>
          <p:cNvSpPr/>
          <p:nvPr/>
        </p:nvSpPr>
        <p:spPr>
          <a:xfrm>
            <a:off x="6529200" y="191924"/>
            <a:ext cx="2614930" cy="346710"/>
          </a:xfrm>
          <a:custGeom>
            <a:rect b="b" l="l" r="r" t="t"/>
            <a:pathLst>
              <a:path extrusionOk="0" h="346709" w="2614929">
                <a:moveTo>
                  <a:pt x="0" y="346199"/>
                </a:moveTo>
                <a:lnTo>
                  <a:pt x="2614800" y="346199"/>
                </a:lnTo>
                <a:lnTo>
                  <a:pt x="2614800" y="0"/>
                </a:lnTo>
                <a:lnTo>
                  <a:pt x="0" y="0"/>
                </a:lnTo>
                <a:lnTo>
                  <a:pt x="0" y="346199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/>
          <p:nvPr/>
        </p:nvSpPr>
        <p:spPr>
          <a:xfrm>
            <a:off x="190299" y="1398225"/>
            <a:ext cx="2975349" cy="2975349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3810000" y="901700"/>
            <a:ext cx="48324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Given "hyundai.csv" dataset  was loaded into dataframe using python library pandas.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Checked column type and described which columns are numerical or categorical.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did Exploratory Data Analysis by performing Univariate , Bivariate analysis and plotted various graphs.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By performing one hot encoding we converted categorical columns into numerical one.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4312285" y="285750"/>
            <a:ext cx="4330065" cy="583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263238"/>
                </a:solidFill>
                <a:latin typeface="Calibri"/>
                <a:ea typeface="Calibri"/>
                <a:cs typeface="Calibri"/>
                <a:sym typeface="Calibri"/>
              </a:rPr>
              <a:t>SOLUTION </a:t>
            </a:r>
            <a:r>
              <a:rPr b="1" lang="en-US" sz="3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APPROACH</a:t>
            </a:r>
            <a:endParaRPr b="1" sz="32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6"/>
          <p:cNvSpPr txBox="1"/>
          <p:nvPr/>
        </p:nvSpPr>
        <p:spPr>
          <a:xfrm>
            <a:off x="3810000" y="819150"/>
            <a:ext cx="4832350" cy="4215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divided Data into Train Data and Test Data  and scaled variables.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Trained Multiple models like Linear Regression, Decision Tree, Random Forest, SVR etc.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Checking performances of each model we found best model for given dataset.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571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used Grid Search CV to tune hyperparameter of best model and also trained polynomial regression model.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952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4038600" y="297180"/>
            <a:ext cx="3913505" cy="583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SOLUTION APPROACH</a:t>
            </a:r>
            <a:endParaRPr b="1"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47750"/>
            <a:ext cx="3394710" cy="3394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2550" y="-8000"/>
            <a:ext cx="2139300" cy="165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9" name="Google Shape;99;p7"/>
          <p:cNvSpPr txBox="1"/>
          <p:nvPr>
            <p:ph type="title"/>
          </p:nvPr>
        </p:nvSpPr>
        <p:spPr>
          <a:xfrm>
            <a:off x="1523696" y="514159"/>
            <a:ext cx="535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DATASET</a:t>
            </a:r>
            <a:r>
              <a:rPr lang="en-US"/>
              <a:t> </a:t>
            </a:r>
            <a:endParaRPr/>
          </a:p>
        </p:txBody>
      </p:sp>
      <p:pic>
        <p:nvPicPr>
          <p:cNvPr id="100" name="Google Shape;100;p7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2038350"/>
            <a:ext cx="7285990" cy="221043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7"/>
          <p:cNvSpPr txBox="1"/>
          <p:nvPr/>
        </p:nvSpPr>
        <p:spPr>
          <a:xfrm>
            <a:off x="1066800" y="1348740"/>
            <a:ext cx="735711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had Dataset of used Hyundai car in United Kingdom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7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/>
          <p:nvPr/>
        </p:nvSpPr>
        <p:spPr>
          <a:xfrm>
            <a:off x="0" y="204475"/>
            <a:ext cx="2614930" cy="344170"/>
          </a:xfrm>
          <a:custGeom>
            <a:rect b="b" l="l" r="r" t="t"/>
            <a:pathLst>
              <a:path extrusionOk="0" h="344170" w="2614930">
                <a:moveTo>
                  <a:pt x="0" y="344100"/>
                </a:moveTo>
                <a:lnTo>
                  <a:pt x="2614800" y="344100"/>
                </a:lnTo>
                <a:lnTo>
                  <a:pt x="2614800" y="0"/>
                </a:lnTo>
                <a:lnTo>
                  <a:pt x="0" y="0"/>
                </a:lnTo>
                <a:lnTo>
                  <a:pt x="0" y="344100"/>
                </a:lnTo>
                <a:close/>
              </a:path>
            </a:pathLst>
          </a:custGeom>
          <a:solidFill>
            <a:srgbClr val="FFC72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 txBox="1"/>
          <p:nvPr>
            <p:ph type="title"/>
          </p:nvPr>
        </p:nvSpPr>
        <p:spPr>
          <a:xfrm>
            <a:off x="1989786" y="361759"/>
            <a:ext cx="53523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DATA ANALYSIS</a:t>
            </a:r>
            <a:endParaRPr/>
          </a:p>
        </p:txBody>
      </p:sp>
      <p:pic>
        <p:nvPicPr>
          <p:cNvPr id="109" name="Google Shape;109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276350"/>
            <a:ext cx="3977640" cy="2588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8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4400" y="1266190"/>
            <a:ext cx="3977640" cy="259905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8"/>
          <p:cNvSpPr txBox="1"/>
          <p:nvPr/>
        </p:nvSpPr>
        <p:spPr>
          <a:xfrm>
            <a:off x="457200" y="4171950"/>
            <a:ext cx="841819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Histograms Plot for various categorical Data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115" y="361950"/>
            <a:ext cx="8578850" cy="420814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9"/>
          <p:cNvSpPr txBox="1"/>
          <p:nvPr/>
        </p:nvSpPr>
        <p:spPr>
          <a:xfrm>
            <a:off x="852170" y="4554855"/>
            <a:ext cx="73012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Pairplot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2023-03-27T05:37:39Z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2022-07-23T05:30:00Z</vt:filetime>
  </property>
  <property fmtid="{D5CDD505-2E9C-101B-9397-08002B2CF9AE}" pid="3" name="Creator">
    <vt:lpwstr>Google</vt:lpwstr>
  </property>
  <property fmtid="{D5CDD505-2E9C-101B-9397-08002B2CF9AE}" pid="4" name="LastSaved">
    <vt:filetime>2023-03-27T05:30:00Z</vt:filetime>
  </property>
  <property fmtid="{D5CDD505-2E9C-101B-9397-08002B2CF9AE}" pid="5" name="ICV">
    <vt:lpwstr>B1BE36F7E21249FBA1219B72942B5E63</vt:lpwstr>
  </property>
  <property fmtid="{D5CDD505-2E9C-101B-9397-08002B2CF9AE}" pid="6" name="KSOProductBuildVer">
    <vt:lpwstr>1033-11.2.0.11513</vt:lpwstr>
  </property>
</Properties>
</file>